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3"/>
  </p:notesMasterIdLst>
  <p:handoutMasterIdLst>
    <p:handoutMasterId r:id="rId24"/>
  </p:handoutMasterIdLst>
  <p:sldIdLst>
    <p:sldId id="382" r:id="rId2"/>
    <p:sldId id="383" r:id="rId3"/>
    <p:sldId id="388" r:id="rId4"/>
    <p:sldId id="385" r:id="rId5"/>
    <p:sldId id="389" r:id="rId6"/>
    <p:sldId id="391" r:id="rId7"/>
    <p:sldId id="392" r:id="rId8"/>
    <p:sldId id="408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395" r:id="rId20"/>
    <p:sldId id="386" r:id="rId21"/>
    <p:sldId id="387" r:id="rId22"/>
  </p:sldIdLst>
  <p:sldSz cx="9144000" cy="6858000" type="screen4x3"/>
  <p:notesSz cx="6858000" cy="931386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F6161"/>
    <a:srgbClr val="FFE6CD"/>
    <a:srgbClr val="FFC9C9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80088" autoAdjust="0"/>
  </p:normalViewPr>
  <p:slideViewPr>
    <p:cSldViewPr snapToGrid="0">
      <p:cViewPr>
        <p:scale>
          <a:sx n="130" d="100"/>
          <a:sy n="130" d="100"/>
        </p:scale>
        <p:origin x="-121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26"/>
    </p:cViewPr>
  </p:sorterViewPr>
  <p:notesViewPr>
    <p:cSldViewPr snapToGrid="0">
      <p:cViewPr varScale="1">
        <p:scale>
          <a:sx n="91" d="100"/>
          <a:sy n="91" d="100"/>
        </p:scale>
        <p:origin x="-3744" y="-10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BB86-45C9-4AC0-B8CF-0850578C4FB0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5C29D-3F45-4E02-A1DC-20CA85603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B5DA-EE18-42F5-B575-16B6026FF8C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BD02-E5C8-4B41-9DB9-B5A3349FD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B2B or Partnerships for B2C</a:t>
            </a:r>
          </a:p>
          <a:p>
            <a:endParaRPr lang="en-US" dirty="0"/>
          </a:p>
          <a:p>
            <a:r>
              <a:rPr lang="en-US" dirty="0" smtClean="0"/>
              <a:t>Bring slides on flash drive – </a:t>
            </a:r>
            <a:r>
              <a:rPr lang="en-US" dirty="0" err="1" smtClean="0"/>
              <a:t>ppx</a:t>
            </a:r>
            <a:endParaRPr lang="en-US" dirty="0" smtClean="0"/>
          </a:p>
          <a:p>
            <a:r>
              <a:rPr lang="en-US" dirty="0" smtClean="0"/>
              <a:t>Post slides after meeting</a:t>
            </a:r>
          </a:p>
          <a:p>
            <a:r>
              <a:rPr lang="en-US" dirty="0" smtClean="0"/>
              <a:t>Talk for 20-30 minutes, then questions 7:45-9:55</a:t>
            </a:r>
          </a:p>
          <a:p>
            <a:r>
              <a:rPr lang="en-US" dirty="0" smtClean="0"/>
              <a:t>A day or two before hand send doc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-need definitions of each &amp; examples (cash flow, support (support is good for describing the three </a:t>
            </a:r>
            <a:r>
              <a:rPr lang="en-US" dirty="0" err="1"/>
              <a:t>factores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How many of you in the room have a well run scalable function?</a:t>
            </a:r>
          </a:p>
          <a:p>
            <a:r>
              <a:rPr lang="en-US" dirty="0"/>
              <a:t>If you are in B2B, please keep your hands up</a:t>
            </a:r>
          </a:p>
          <a:p>
            <a:r>
              <a:rPr lang="en-US" dirty="0"/>
              <a:t>How many of you would describe your sales group this way?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Past couple months 2 companies have received acquisition offers where sales was stronger in </a:t>
            </a:r>
            <a:r>
              <a:rPr lang="en-US" dirty="0"/>
              <a:t>my </a:t>
            </a:r>
            <a:r>
              <a:rPr lang="en-US" dirty="0" smtClean="0"/>
              <a:t>clients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Doesn’t </a:t>
            </a:r>
            <a:r>
              <a:rPr lang="en-US" dirty="0"/>
              <a:t>need to be fancy or esoteric</a:t>
            </a:r>
          </a:p>
          <a:p>
            <a:r>
              <a:rPr lang="en-US" dirty="0"/>
              <a:t>Pragmatic</a:t>
            </a:r>
          </a:p>
          <a:p>
            <a:r>
              <a:rPr lang="en-US" dirty="0"/>
              <a:t>Straight forward</a:t>
            </a:r>
          </a:p>
          <a:p>
            <a:r>
              <a:rPr lang="en-US" dirty="0"/>
              <a:t>Requires a lot of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Add- “stay at top discussion (vs storytelling) approach</a:t>
            </a:r>
          </a:p>
          <a:p>
            <a:r>
              <a:rPr lang="en-US" dirty="0"/>
              <a:t>Constant weekly inspection</a:t>
            </a:r>
          </a:p>
          <a:p>
            <a:pPr lvl="1"/>
            <a:r>
              <a:rPr lang="en-US" dirty="0"/>
              <a:t>Constant tug of war</a:t>
            </a:r>
          </a:p>
          <a:p>
            <a:pPr lvl="1"/>
            <a:r>
              <a:rPr lang="en-US" dirty="0"/>
              <a:t>People making quota (revenue versus profit measurement (minimum discount, pay on margin, profit bonus)</a:t>
            </a:r>
          </a:p>
          <a:p>
            <a:pPr lvl="1"/>
            <a:r>
              <a:rPr lang="en-US" dirty="0"/>
              <a:t>Break even</a:t>
            </a:r>
          </a:p>
          <a:p>
            <a:pPr lvl="1"/>
            <a:r>
              <a:rPr lang="en-US" dirty="0"/>
              <a:t>Management involvement in key opportunities</a:t>
            </a:r>
          </a:p>
          <a:p>
            <a:pPr lvl="1"/>
            <a:r>
              <a:rPr lang="en-US" dirty="0"/>
              <a:t>Odds &amp; Dates</a:t>
            </a:r>
          </a:p>
          <a:p>
            <a:pPr lvl="1"/>
            <a:r>
              <a:rPr lang="en-US" dirty="0"/>
              <a:t>Pipeline resets</a:t>
            </a:r>
          </a:p>
          <a:p>
            <a:pPr lvl="1"/>
            <a:r>
              <a:rPr lang="en-US" dirty="0"/>
              <a:t>No story telling</a:t>
            </a:r>
          </a:p>
          <a:p>
            <a:pPr lvl="1"/>
            <a:r>
              <a:rPr lang="en-US" dirty="0"/>
              <a:t>Peer pressure</a:t>
            </a:r>
          </a:p>
          <a:p>
            <a:pPr lvl="1"/>
            <a:r>
              <a:rPr lang="en-US" dirty="0"/>
              <a:t>Commitment</a:t>
            </a:r>
          </a:p>
          <a:p>
            <a:pPr lvl="1"/>
            <a:r>
              <a:rPr lang="en-US" dirty="0"/>
              <a:t>Best single thing you can do</a:t>
            </a:r>
          </a:p>
          <a:p>
            <a:endParaRPr lang="en-US" dirty="0"/>
          </a:p>
          <a:p>
            <a:r>
              <a:rPr lang="en-US" dirty="0"/>
              <a:t>Quotas </a:t>
            </a:r>
            <a:r>
              <a:rPr lang="en-US" sz="1500" dirty="0"/>
              <a:t>(Opportunity will not shrink, but territories will and quotas will increase)</a:t>
            </a:r>
          </a:p>
          <a:p>
            <a:r>
              <a:rPr lang="en-US" dirty="0"/>
              <a:t>Without accountability nothing new will ever happen </a:t>
            </a:r>
          </a:p>
          <a:p>
            <a:r>
              <a:rPr lang="en-US" dirty="0"/>
              <a:t>Consequences</a:t>
            </a:r>
          </a:p>
          <a:p>
            <a:endParaRPr lang="en-US" dirty="0"/>
          </a:p>
          <a:p>
            <a:r>
              <a:rPr lang="en-US" dirty="0"/>
              <a:t>TWO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revenue versus profit sales plan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6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L3 requires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Objections  </a:t>
            </a:r>
            <a:r>
              <a:rPr lang="en-US" sz="1200" dirty="0" smtClean="0"/>
              <a:t>(&gt;50%</a:t>
            </a:r>
            <a:r>
              <a:rPr lang="en-US" sz="1200" baseline="0" dirty="0" smtClean="0"/>
              <a:t> a result of Closing questions)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</a:t>
            </a:r>
            <a:r>
              <a:rPr lang="en-US" dirty="0"/>
              <a:t>ultra critical but always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1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BD02-E5C8-4B41-9DB9-B5A3349FD0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2986-11EE-4ABD-9D63-0D1711C55B7B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78FD-7C66-46AD-A1C8-C0EF95825E2A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1CA7-B079-4072-AC47-70626AF98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F061-371D-4D86-AB8C-861C415BCD0C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1CA7-B079-4072-AC47-70626AF98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FF2-7177-43FC-AA1F-AA735C1465BA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329A-E883-4D93-830C-C01A51A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8B72-75E3-460B-B6D2-19626A0AEF76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CC04-B253-40E4-BF87-14929FDA1449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3527B-FE09-49A5-BB36-7DA0C3E61778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0302-1A87-4CB6-A71F-F9F2CEC45D3E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F776-A9C4-4489-A6FE-BD600E5EBA61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588F-F169-447C-AAD0-0C34A602FC76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FB64-D441-4698-93F0-A103D9A616D4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© Opero Partners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F44D-2931-4D86-8A0A-74A9D05DB052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C1CA7-B079-4072-AC47-70626AF98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98E9DE-6788-4C4D-AF58-BFE322323E99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 © Opero Partners 2011</a:t>
            </a:r>
            <a:endParaRPr lang="en-US" dirty="0" smtClean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phil@operopartners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8.xml"/><Relationship Id="rId7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2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6.xml"/><Relationship Id="rId7" Type="http://schemas.openxmlformats.org/officeDocument/2006/relationships/oleObject" Target="../embeddings/oleObject5.bin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4.xml"/><Relationship Id="rId7" Type="http://schemas.openxmlformats.org/officeDocument/2006/relationships/oleObject" Target="../embeddings/oleObject7.bin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8.xml"/><Relationship Id="rId7" Type="http://schemas.openxmlformats.org/officeDocument/2006/relationships/oleObject" Target="../embeddings/oleObject8.bin"/><Relationship Id="rId2" Type="http://schemas.openxmlformats.org/officeDocument/2006/relationships/tags" Target="../tags/tag37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4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46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5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0.xml"/><Relationship Id="rId7" Type="http://schemas.openxmlformats.org/officeDocument/2006/relationships/oleObject" Target="../embeddings/oleObject1.bin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2513"/>
          </a:xfrm>
        </p:spPr>
        <p:txBody>
          <a:bodyPr>
            <a:noAutofit/>
          </a:bodyPr>
          <a:lstStyle/>
          <a:p>
            <a:pPr marR="45720" algn="l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B2B Sales Effectiveness &amp; Efficiency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scalable sales organization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4058"/>
            <a:ext cx="8458200" cy="194584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Phil Solk </a:t>
            </a:r>
          </a:p>
          <a:p>
            <a:r>
              <a:rPr lang="en-US" dirty="0" smtClean="0"/>
              <a:t>Managing Partner</a:t>
            </a:r>
          </a:p>
          <a:p>
            <a:r>
              <a:rPr lang="en-US" dirty="0" smtClean="0"/>
              <a:t>Opero </a:t>
            </a:r>
            <a:r>
              <a:rPr lang="en-US" dirty="0" smtClean="0"/>
              <a:t>Partners</a:t>
            </a:r>
          </a:p>
          <a:p>
            <a:r>
              <a:rPr lang="en-US" dirty="0" smtClean="0">
                <a:hlinkClick r:id="rId4"/>
              </a:rPr>
              <a:t>phil@operopartners.com</a:t>
            </a:r>
            <a:endParaRPr lang="en-US" dirty="0" smtClean="0"/>
          </a:p>
          <a:p>
            <a:r>
              <a:rPr lang="en-US" dirty="0" smtClean="0"/>
              <a:t>650.291.9461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Alliance For Executives</a:t>
            </a:r>
          </a:p>
          <a:p>
            <a:r>
              <a:rPr lang="en-US" dirty="0" smtClean="0"/>
              <a:t>Biltmore Hotel - Santa Clara</a:t>
            </a:r>
          </a:p>
          <a:p>
            <a:r>
              <a:rPr lang="en-US" dirty="0" smtClean="0"/>
              <a:t>November 6, 2015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6449998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52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statements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624269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718816"/>
            <a:ext cx="1627251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7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questions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79456135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077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questions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5194534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34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Needs/Payoff questions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238354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1645920"/>
            <a:ext cx="1560513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72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statements...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2884008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6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 objections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2216302"/>
              </p:ext>
            </p:extLst>
          </p:nvPr>
        </p:nvGraphicFramePr>
        <p:xfrm>
          <a:off x="4508500" y="163637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3637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718816"/>
            <a:ext cx="1627251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20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statements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353232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23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statements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43031517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1645920"/>
            <a:ext cx="1560513" cy="48768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65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statements help in larger sales?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6164" y="6596390"/>
            <a:ext cx="22461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“Spin Selling”, Neil Rackham 1988</a:t>
            </a:r>
            <a:endParaRPr lang="en-US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26150"/>
              </p:ext>
            </p:extLst>
          </p:nvPr>
        </p:nvGraphicFramePr>
        <p:xfrm>
          <a:off x="393486" y="1777435"/>
          <a:ext cx="8261498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177"/>
                <a:gridCol w="1754372"/>
                <a:gridCol w="1807535"/>
                <a:gridCol w="163741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/>
                        <a:t>Opening</a:t>
                      </a:r>
                      <a:r>
                        <a:rPr lang="en-US" sz="1600" b="1" u="none" baseline="0" dirty="0" smtClean="0"/>
                        <a:t> benefits statements</a:t>
                      </a:r>
                      <a:endParaRPr lang="en-US" sz="1600" b="1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/>
                        <a:t>Situational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/>
                        <a:t>Problem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Closing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/>
                        <a:t>Personal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/>
                        <a:t>Implication questions</a:t>
                      </a:r>
                      <a:endParaRPr lang="en-US" sz="1200" b="1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Needs/Payoff questions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Feature statements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Prospect objections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r>
                        <a:rPr kumimoji="0" lang="en-US" sz="16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statements</a:t>
                      </a:r>
                      <a:endParaRPr kumimoji="0" lang="en-US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  statements</a:t>
                      </a:r>
                      <a:endParaRPr kumimoji="0" lang="en-US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E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361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Characteristics of a well run and scalable function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Clear ownership of each role</a:t>
            </a:r>
          </a:p>
          <a:p>
            <a:pPr lvl="1"/>
            <a:r>
              <a:rPr lang="en-US" dirty="0" smtClean="0"/>
              <a:t>Success measurements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Repeatable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Consistent results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Domain knowledge</a:t>
            </a:r>
          </a:p>
          <a:p>
            <a:pPr lvl="1"/>
            <a:endParaRPr lang="en-US" dirty="0" smtClean="0"/>
          </a:p>
          <a:p>
            <a:r>
              <a:rPr lang="en-US" dirty="0"/>
              <a:t>Do you have a department that is strong and scalable in all three areas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Is the department you selected sales?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2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Odds &amp; close dates at the opportunity level</a:t>
            </a:r>
          </a:p>
          <a:p>
            <a:endParaRPr lang="en-US" dirty="0" smtClean="0"/>
          </a:p>
          <a:p>
            <a:r>
              <a:rPr lang="en-US" dirty="0" smtClean="0"/>
              <a:t>Multiple approaches used</a:t>
            </a:r>
          </a:p>
          <a:p>
            <a:pPr lvl="1"/>
            <a:r>
              <a:rPr lang="en-US" dirty="0" smtClean="0"/>
              <a:t>Storytelling</a:t>
            </a:r>
          </a:p>
          <a:p>
            <a:pPr lvl="1"/>
            <a:r>
              <a:rPr lang="en-US" dirty="0" smtClean="0"/>
              <a:t>Statistical</a:t>
            </a:r>
          </a:p>
          <a:p>
            <a:pPr lvl="1"/>
            <a:r>
              <a:rPr lang="en-US" dirty="0" smtClean="0"/>
              <a:t>Key questions</a:t>
            </a:r>
          </a:p>
          <a:p>
            <a:pPr lvl="1"/>
            <a:r>
              <a:rPr lang="en-US" dirty="0" smtClean="0"/>
              <a:t>Odds &amp; close date set by prospect</a:t>
            </a:r>
          </a:p>
          <a:p>
            <a:endParaRPr lang="en-US" dirty="0" smtClean="0"/>
          </a:p>
          <a:p>
            <a:r>
              <a:rPr lang="en-US" dirty="0" smtClean="0"/>
              <a:t>Customer Driven Odds – Measuring decision process involvement</a:t>
            </a:r>
          </a:p>
          <a:p>
            <a:pPr lvl="1"/>
            <a:r>
              <a:rPr lang="en-US" dirty="0" smtClean="0"/>
              <a:t>10% Sponsor agrees to introduce to business sponsor</a:t>
            </a:r>
          </a:p>
          <a:p>
            <a:pPr lvl="1"/>
            <a:r>
              <a:rPr lang="en-US" dirty="0" smtClean="0"/>
              <a:t>25% Business value and specific capabilities to be implemented</a:t>
            </a:r>
          </a:p>
          <a:p>
            <a:pPr lvl="1"/>
            <a:r>
              <a:rPr lang="en-US" dirty="0" smtClean="0"/>
              <a:t>50% Complete validation plan and target implementation date</a:t>
            </a:r>
          </a:p>
          <a:p>
            <a:pPr lvl="1"/>
            <a:r>
              <a:rPr lang="en-US" dirty="0" smtClean="0"/>
              <a:t>75% Verbal approval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Letters to prospects summarizing conversations</a:t>
            </a:r>
          </a:p>
          <a:p>
            <a:endParaRPr lang="en-US" dirty="0" smtClean="0"/>
          </a:p>
          <a:p>
            <a:r>
              <a:rPr lang="en-US" dirty="0" smtClean="0"/>
              <a:t>Driving by weekly sales meeting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5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5395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Content for Level 2 selling</a:t>
            </a:r>
          </a:p>
          <a:p>
            <a:pPr lvl="1"/>
            <a:r>
              <a:rPr lang="en-US" sz="2800" dirty="0" smtClean="0"/>
              <a:t>Basic information describing your offering</a:t>
            </a:r>
          </a:p>
          <a:p>
            <a:pPr lvl="1"/>
            <a:r>
              <a:rPr lang="en-US" sz="2800" dirty="0" smtClean="0"/>
              <a:t>References</a:t>
            </a:r>
            <a:endParaRPr lang="en-US" sz="2800" dirty="0"/>
          </a:p>
          <a:p>
            <a:pPr lvl="1"/>
            <a:r>
              <a:rPr lang="en-US" sz="2800" dirty="0" smtClean="0"/>
              <a:t>Approaches to handling common objections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Content </a:t>
            </a:r>
            <a:r>
              <a:rPr lang="en-US" sz="2800" dirty="0"/>
              <a:t>for level </a:t>
            </a:r>
            <a:r>
              <a:rPr lang="en-US" sz="2800" dirty="0" smtClean="0"/>
              <a:t>3 selling = value to the prospects decision process</a:t>
            </a:r>
          </a:p>
          <a:p>
            <a:pPr lvl="1"/>
            <a:r>
              <a:rPr lang="en-US" sz="2800" dirty="0"/>
              <a:t>Dialogues that focus on linking your capabilities to prospect’s business </a:t>
            </a:r>
            <a:r>
              <a:rPr lang="en-US" sz="2800" dirty="0" smtClean="0"/>
              <a:t>problem</a:t>
            </a:r>
          </a:p>
          <a:p>
            <a:pPr lvl="1"/>
            <a:r>
              <a:rPr lang="en-US" sz="2800" dirty="0" smtClean="0"/>
              <a:t>Calculators </a:t>
            </a:r>
            <a:r>
              <a:rPr lang="en-US" sz="2800" dirty="0"/>
              <a:t>and rules of thumb for benefit’s your capabilities</a:t>
            </a:r>
          </a:p>
          <a:p>
            <a:pPr lvl="1"/>
            <a:r>
              <a:rPr lang="en-US" sz="2800" dirty="0"/>
              <a:t>Case </a:t>
            </a:r>
            <a:r>
              <a:rPr lang="en-US" sz="2800" dirty="0" smtClean="0"/>
              <a:t>studies</a:t>
            </a:r>
          </a:p>
          <a:p>
            <a:pPr lvl="1"/>
            <a:r>
              <a:rPr lang="en-US" sz="2800" dirty="0" smtClean="0"/>
              <a:t>Industry numbers</a:t>
            </a:r>
          </a:p>
          <a:p>
            <a:pPr lvl="1"/>
            <a:r>
              <a:rPr lang="en-US" sz="2800" dirty="0" smtClean="0"/>
              <a:t>This material is also the core content for lead gen activities</a:t>
            </a:r>
          </a:p>
          <a:p>
            <a:pPr lvl="1"/>
            <a:r>
              <a:rPr lang="en-US" sz="2800" dirty="0" smtClean="0"/>
              <a:t>Examples:</a:t>
            </a:r>
            <a:endParaRPr lang="en-US" sz="2800" dirty="0"/>
          </a:p>
          <a:p>
            <a:pPr lvl="2"/>
            <a:r>
              <a:rPr lang="en-US" sz="2600" dirty="0" smtClean="0"/>
              <a:t>Dollars not Dimes (Logistics)</a:t>
            </a:r>
          </a:p>
          <a:p>
            <a:pPr lvl="2"/>
            <a:r>
              <a:rPr lang="en-US" sz="2600" dirty="0" smtClean="0"/>
              <a:t>Capabilities not Features (Services, SaaS)</a:t>
            </a:r>
          </a:p>
          <a:p>
            <a:pPr lvl="2"/>
            <a:r>
              <a:rPr lang="en-US" sz="2600" dirty="0" smtClean="0"/>
              <a:t>Lost without a map (Agriculture)</a:t>
            </a:r>
          </a:p>
          <a:p>
            <a:pPr lvl="2"/>
            <a:r>
              <a:rPr lang="en-US" sz="2600" dirty="0" smtClean="0"/>
              <a:t>Pilot Queen &amp; Demo Kings (Agriculture, Software)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1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3 legged sto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12" y="2826324"/>
            <a:ext cx="5704763" cy="37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scalability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3612" y="1296539"/>
            <a:ext cx="281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Content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Typical sales personality challenging to manage</a:t>
            </a:r>
          </a:p>
          <a:p>
            <a:pPr lvl="1"/>
            <a:r>
              <a:rPr lang="en-US" dirty="0" smtClean="0"/>
              <a:t>Difficult job - can lead to burnout or coasting</a:t>
            </a:r>
          </a:p>
          <a:p>
            <a:pPr lvl="1"/>
            <a:r>
              <a:rPr lang="en-US" dirty="0"/>
              <a:t>Sales hostage situations common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1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hostage situations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"/>
          <a:stretch/>
        </p:blipFill>
        <p:spPr bwMode="auto">
          <a:xfrm>
            <a:off x="2820429" y="1937968"/>
            <a:ext cx="3089052" cy="2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790" y="4454809"/>
            <a:ext cx="3637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Too few sales people making quota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Non performers retained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Sales leadership delegated to sales management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Territory monopolies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Lead flow monopolies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Goal misalignment built into comp plan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Pipeline becomes a formality – frequent resets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851779" y="4454809"/>
            <a:ext cx="4223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Executive leadership in building effective sales model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Recruiting model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New sales people ramp up timely and predictable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Optimize territories to business needs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Distributing leads by close rates/performance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Goal alignment through comp plan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Accurate pipeline management (i.e. odds and close dates)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3311" y="1568636"/>
            <a:ext cx="33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		Management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2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Accountability models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1079" y="4033061"/>
            <a:ext cx="8480337" cy="2171410"/>
            <a:chOff x="171079" y="4033061"/>
            <a:chExt cx="8480337" cy="2171410"/>
          </a:xfrm>
        </p:grpSpPr>
        <p:grpSp>
          <p:nvGrpSpPr>
            <p:cNvPr id="16" name="Group 15"/>
            <p:cNvGrpSpPr/>
            <p:nvPr/>
          </p:nvGrpSpPr>
          <p:grpSpPr>
            <a:xfrm>
              <a:off x="6611715" y="4033061"/>
              <a:ext cx="2039701" cy="2171410"/>
              <a:chOff x="5404513" y="4033061"/>
              <a:chExt cx="2039701" cy="217141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513" y="4033061"/>
                <a:ext cx="2039701" cy="2171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 rot="5400000">
                <a:off x="5763347" y="5230486"/>
                <a:ext cx="1322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Accountability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4446612">
                <a:off x="6515461" y="4837062"/>
                <a:ext cx="8322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Process</a:t>
                </a:r>
              </a:p>
              <a:p>
                <a:endParaRPr lang="en-US" sz="1400" dirty="0" smtClean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7210272">
                <a:off x="5393002" y="4931135"/>
                <a:ext cx="8178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Content</a:t>
                </a:r>
              </a:p>
            </p:txBody>
          </p:sp>
        </p:grp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71079" y="4177161"/>
              <a:ext cx="6462828" cy="181572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42900" indent="-3429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"/>
                <a:defRPr kumimoji="0"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"/>
                <a:defRPr kumimoji="0"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"/>
                <a:defRPr kumimoji="0"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/>
                <a:buChar char=""/>
                <a:defRPr kumimoji="0"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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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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"/>
                <a:defRPr kumimoji="0"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Level 3 sales team</a:t>
              </a:r>
            </a:p>
            <a:p>
              <a:pPr lvl="1"/>
              <a:r>
                <a:rPr lang="en-US" sz="2400" dirty="0" smtClean="0"/>
                <a:t>Higher close rates</a:t>
              </a:r>
            </a:p>
            <a:p>
              <a:pPr lvl="1"/>
              <a:r>
                <a:rPr lang="en-US" sz="2400" dirty="0" smtClean="0"/>
                <a:t>Increased odds &amp; close date accuracy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1079" y="1293984"/>
            <a:ext cx="8509353" cy="2609945"/>
            <a:chOff x="171079" y="1293984"/>
            <a:chExt cx="8509353" cy="2609945"/>
          </a:xfrm>
        </p:grpSpPr>
        <p:grpSp>
          <p:nvGrpSpPr>
            <p:cNvPr id="21" name="Group 20"/>
            <p:cNvGrpSpPr/>
            <p:nvPr/>
          </p:nvGrpSpPr>
          <p:grpSpPr>
            <a:xfrm>
              <a:off x="171079" y="1293984"/>
              <a:ext cx="8509353" cy="2609945"/>
              <a:chOff x="171079" y="1293984"/>
              <a:chExt cx="8509353" cy="26099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640731" y="1367204"/>
                <a:ext cx="2039701" cy="2171410"/>
                <a:chOff x="6060691" y="1039652"/>
                <a:chExt cx="2039701" cy="2171410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60691" y="1039652"/>
                  <a:ext cx="2039701" cy="21714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 rot="5400000">
                  <a:off x="6419525" y="2237077"/>
                  <a:ext cx="1322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Accountability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609508">
                  <a:off x="6180365" y="1500530"/>
                  <a:ext cx="563638" cy="1412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21052499">
                  <a:off x="7467339" y="1490404"/>
                  <a:ext cx="493796" cy="14296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Parallelogram 14"/>
                <p:cNvSpPr/>
                <p:nvPr/>
              </p:nvSpPr>
              <p:spPr>
                <a:xfrm flipH="1">
                  <a:off x="7511633" y="1498695"/>
                  <a:ext cx="260737" cy="1411336"/>
                </a:xfrm>
                <a:prstGeom prst="parallelogram">
                  <a:avLst>
                    <a:gd name="adj" fmla="val 7644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rot="4898005">
                  <a:off x="7322527" y="1835346"/>
                  <a:ext cx="8322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Process</a:t>
                  </a:r>
                </a:p>
              </p:txBody>
            </p:sp>
            <p:sp>
              <p:nvSpPr>
                <p:cNvPr id="5" name="Parallelogram 4"/>
                <p:cNvSpPr/>
                <p:nvPr/>
              </p:nvSpPr>
              <p:spPr>
                <a:xfrm>
                  <a:off x="6381959" y="1491871"/>
                  <a:ext cx="260737" cy="1411336"/>
                </a:xfrm>
                <a:prstGeom prst="parallelogram">
                  <a:avLst>
                    <a:gd name="adj" fmla="val 7644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16708392">
                  <a:off x="5979857" y="1862351"/>
                  <a:ext cx="8178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Content</a:t>
                  </a: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71079" y="1293984"/>
                <a:ext cx="6240811" cy="260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</a:pPr>
                <a:r>
                  <a:rPr lang="en-US" sz="2800" dirty="0">
                    <a:solidFill>
                      <a:schemeClr val="tx2"/>
                    </a:solidFill>
                  </a:rPr>
                  <a:t>Level 2 sales team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</a:pPr>
                <a:r>
                  <a:rPr lang="en-US" sz="2400" dirty="0">
                    <a:solidFill>
                      <a:schemeClr val="tx2"/>
                    </a:solidFill>
                  </a:rPr>
                  <a:t>Focus on accountability leg of the stool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</a:pPr>
                <a:r>
                  <a:rPr lang="en-US" sz="2400" dirty="0">
                    <a:solidFill>
                      <a:schemeClr val="tx2"/>
                    </a:solidFill>
                  </a:rPr>
                  <a:t>Requires …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Significant market pull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Prospect driven decision process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Large number of leads</a:t>
                </a:r>
              </a:p>
              <a:p>
                <a:endParaRPr lang="en-US" dirty="0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H="1">
              <a:off x="7494505" y="1831857"/>
              <a:ext cx="56307" cy="166305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773254" y="1831857"/>
              <a:ext cx="41214" cy="1657449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flipV="1">
              <a:off x="7481269" y="3397266"/>
              <a:ext cx="340514" cy="124796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flipH="1" flipV="1">
              <a:off x="7492727" y="3396362"/>
              <a:ext cx="351496" cy="125700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03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3 Selling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9" y="3439694"/>
            <a:ext cx="6223380" cy="33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9266" y="1172025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Catalogue of 11 sales statements for “larger sales”</a:t>
            </a:r>
          </a:p>
          <a:p>
            <a:pPr lvl="1"/>
            <a:r>
              <a:rPr lang="en-US" sz="2000" dirty="0" smtClean="0"/>
              <a:t>Positive   = Positive correlation to higher close rates</a:t>
            </a:r>
          </a:p>
          <a:p>
            <a:pPr lvl="1"/>
            <a:r>
              <a:rPr lang="en-US" sz="2000" dirty="0" smtClean="0"/>
              <a:t>Neutral    = No correlation </a:t>
            </a:r>
            <a:r>
              <a:rPr lang="en-US" sz="2000" dirty="0"/>
              <a:t>to </a:t>
            </a:r>
            <a:r>
              <a:rPr lang="en-US" sz="2000" dirty="0" smtClean="0"/>
              <a:t>close </a:t>
            </a:r>
            <a:r>
              <a:rPr lang="en-US" sz="2000" dirty="0"/>
              <a:t>rates</a:t>
            </a:r>
          </a:p>
          <a:p>
            <a:pPr lvl="1"/>
            <a:r>
              <a:rPr lang="en-US" sz="2000" dirty="0" smtClean="0"/>
              <a:t>Negative  = Correlation </a:t>
            </a:r>
            <a:r>
              <a:rPr lang="en-US" sz="2000" dirty="0"/>
              <a:t>to </a:t>
            </a:r>
            <a:r>
              <a:rPr lang="en-US" sz="2000" dirty="0" smtClean="0"/>
              <a:t>lower close rates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Competition </a:t>
            </a:r>
            <a:r>
              <a:rPr lang="en-US" sz="2800" dirty="0"/>
              <a:t>. </a:t>
            </a:r>
            <a:r>
              <a:rPr lang="en-US" dirty="0" smtClean="0"/>
              <a:t>. .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4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Benefits statements...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418979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5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statements ...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5716476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art" r:id="rId7" imgW="4572034" imgH="5143584" progId="MSGraph.Chart.8">
                  <p:embed followColorScheme="full"/>
                </p:oleObj>
              </mc:Choice>
              <mc:Fallback>
                <p:oleObj name="Chart" r:id="rId7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rShape1"/>
          <p:cNvSpPr/>
          <p:nvPr>
            <p:custDataLst>
              <p:tags r:id="rId4"/>
            </p:custDataLst>
          </p:nvPr>
        </p:nvSpPr>
        <p:spPr>
          <a:xfrm>
            <a:off x="580390" y="2133600"/>
            <a:ext cx="1446213" cy="585216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5"/>
            </p:custDataLst>
          </p:nvPr>
        </p:nvSpPr>
        <p:spPr>
          <a:xfrm>
            <a:off x="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Positive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Neutral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Negative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87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STANDARDS" val=""/>
  <p:tag name="LUIDIAENABLED" val="False"/>
  <p:tag name="TASKPANEKEY" val="fe4fb3c4-401a-4230-9313-a5488b391236"/>
  <p:tag name="TPFULLVERSION" val="4.5.2.3241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412EA94F8E7455494CB1EE14DC4A9B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Positive|smicln|Neutral|smicln|Negative"/>
  <p:tag name="SLIDEORDER" val="2"/>
  <p:tag name="SLIDEGUID" val="B07591D51A454E4BB24861055C1DD8E3"/>
  <p:tag name="QUESTIONALIAS" val="Situation statements ..."/>
  <p:tag name="VALUES" val="Incorrect|smicln|Correct|smicln|Incorrect"/>
  <p:tag name="RESPONSESGATHERED" val="True"/>
  <p:tag name="TOTALRESPONSES" val="27"/>
  <p:tag name="RESPONSECOUNT" val="27"/>
  <p:tag name="SLICED" val="False"/>
  <p:tag name="RESPONSES" val="1;-;-;2;-;-;1;1;-;-;-;-;-;1;-;1;1;1;-;-;3;2;1;1;1;-;1;1;1;-;-;1;1;1;2;1;1;1;3;1;1;1;"/>
  <p:tag name="CHARTSTRINGSTD" val="22 3 2"/>
  <p:tag name="CHARTSTRINGREV" val="2 3 22"/>
  <p:tag name="CHARTSTRINGSTDPER" val="0.814814814814815 0.111111111111111 0.0740740740740741"/>
  <p:tag name="CHARTSTRINGREVPER" val="0.0740740740740741 0.111111111111111 0.814814814814815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3D6E3E473F74C64BE841060F2DCA03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Please make your selection..."/>
  <p:tag name="DELIMITERS" val="3.1"/>
  <p:tag name="VALUEFORMAT" val="0%"/>
  <p:tag name="ANSWERSALIAS" val="Positive|smicln|Neutral|smicln|Negative"/>
  <p:tag name="SLIDEORDER" val="2"/>
  <p:tag name="SLIDEGUID" val="CE39119541294DECB7ECB59D28720358"/>
  <p:tag name="VALUES" val="Incorrect|smicln|Correct|smicln|Incorrect"/>
  <p:tag name="RESPONSESGATHERED" val="True"/>
  <p:tag name="TOTALRESPONSES" val="32"/>
  <p:tag name="RESPONSECOUNT" val="32"/>
  <p:tag name="SLICED" val="False"/>
  <p:tag name="RESPONSES" val="1;-;1;1;1;1;1;1;1;1;-;-;1;1;-;1;-;1;1;1;1;1;-;1;-;1;1;-;1;1;-;1;-;-;1;-;-;-;2;-;-;2;1;1;1;1;2;1;"/>
  <p:tag name="CHARTSTRINGSTD" val="29 3 0"/>
  <p:tag name="CHARTSTRINGREV" val="0 3 29"/>
  <p:tag name="CHARTSTRINGSTDPER" val="0.90625 0.09375 0"/>
  <p:tag name="CHARTSTRINGREVPER" val="0 0.09375 0.90625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5B17A43BCE3460B8408A9EA8F4EFFD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Closing statements ..."/>
  <p:tag name="ANSWERSALIAS" val="Positive|smicln|Neutral|smicln|Negative"/>
  <p:tag name="SLIDEORDER" val="2"/>
  <p:tag name="SLIDEGUID" val="2A289BF5B3B44983A74AA413656D174B"/>
  <p:tag name="VALUES" val="Incorrect|smicln|Incorrect|smicln|Correct"/>
  <p:tag name="RESPONSESGATHERED" val="True"/>
  <p:tag name="TOTALRESPONSES" val="30"/>
  <p:tag name="RESPONSECOUNT" val="30"/>
  <p:tag name="SLICED" val="False"/>
  <p:tag name="RESPONSES" val="3;3;3;-;1;3;-;-;2;2;-;-;3;-;3;-;3;1;-;-;1;3;-;2;3;-;1;3;-;1;1;2;3;-;-;3;-;-;3;-;2;-;1;1;3;-;-;-;2;2;2;"/>
  <p:tag name="CHARTSTRINGSTD" val="8 8 14"/>
  <p:tag name="CHARTSTRINGREV" val="14 8 8"/>
  <p:tag name="CHARTSTRINGSTDPER" val="0.266666666666667 0.266666666666667 0.466666666666667"/>
  <p:tag name="CHARTSTRINGREVPER" val="0.466666666666667 0.266666666666667 0.266666666666667"/>
  <p:tag name="ANONYMOUSTEMP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9F7BBBF60CA4164A14E44FAA701B464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ersonal questions ..."/>
  <p:tag name="ANSWERSALIAS" val="Positive|smicln|Neutral|smicln|Negative"/>
  <p:tag name="SLIDEORDER" val="2"/>
  <p:tag name="SLIDEGUID" val="AE800C6FD8424B5E8093F2FE94638378"/>
  <p:tag name="VALUES" val="Incorrect|smicln|Correct|smicln|Incorrect"/>
  <p:tag name="RESPONSESGATHERED" val="True"/>
  <p:tag name="TOTALRESPONSES" val="39"/>
  <p:tag name="RESPONSECOUNT" val="39"/>
  <p:tag name="SLICED" val="False"/>
  <p:tag name="RESPONSES" val="1;3;-;1;1;1;1;1;2;3;-;2;1;2;3;-;2;1;-;2;-;2;2;2;-;-;-;-;2;-;1;2;1;1;-;2;1;1;3;1;2;2;1;-;3;2;2;2;-;3;-;3;1;"/>
  <p:tag name="CHARTSTRINGSTD" val="16 16 7"/>
  <p:tag name="CHARTSTRINGREV" val="7 16 16"/>
  <p:tag name="CHARTSTRINGSTDPER" val="0.41025641025641 0.41025641025641 0.179487179487179"/>
  <p:tag name="CHARTSTRINGREVPER" val="0.179487179487179 0.41025641025641 0.41025641025641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13779C08F9E442EA8D32659CE19C870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QUESTIONALIAS" val="Please make your selection..."/>
  <p:tag name="DELIMITERS" val="3.1"/>
  <p:tag name="VALUEFORMAT" val="0%"/>
  <p:tag name="ANSWERSALIAS" val="Positive|smicln|Neutral|smicln|Negative"/>
  <p:tag name="SLIDEORDER" val="2"/>
  <p:tag name="SLIDEGUID" val="5E05B8C07B3946ED805950C13609F9B2"/>
  <p:tag name="VALUES" val="Incorrect|smicln|Correct|smicln|Incorrect"/>
  <p:tag name="RESPONSESGATHERED" val="True"/>
  <p:tag name="TOTALRESPONSES" val="32"/>
  <p:tag name="RESPONSECOUNT" val="32"/>
  <p:tag name="SLICED" val="False"/>
  <p:tag name="RESPONSES" val="1;3;-;1;1;1;-;-;-;1;-;1;1;3;1;-;-;1;-;1;-;1;-;-;-;-;2;1;1;1;1;3;1;-;1;1;-;1;1;-;2;1;-;-;2;2;1;-;1;2;-;1;-;"/>
  <p:tag name="CHARTSTRINGSTD" val="24 5 3"/>
  <p:tag name="CHARTSTRINGREV" val="3 5 24"/>
  <p:tag name="CHARTSTRINGSTDPER" val="0.75 0.15625 0.09375"/>
  <p:tag name="CHARTSTRINGREVPER" val="0.09375 0.15625 0.75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F39222A0389A4F3DADD5FC67A2F3114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Needs/Payoff questions ..."/>
  <p:tag name="ANSWERSALIAS" val="Positive|smicln|Neutral|smicln|Negative"/>
  <p:tag name="SLIDEORDER" val="2"/>
  <p:tag name="SLIDEGUID" val="5AEFAD999F2644AC9697C82EA4EF635B"/>
  <p:tag name="VALUES" val="Correct|smicln|Incorrect|smicln|Incorrect"/>
  <p:tag name="RESPONSESGATHERED" val="True"/>
  <p:tag name="TOTALRESPONSES" val="26"/>
  <p:tag name="RESPONSECOUNT" val="26"/>
  <p:tag name="SLICED" val="False"/>
  <p:tag name="RESPONSES" val="-;1;1;1;-;-;1;1;1;-;-;-;1;1;1;-;1;-;-;-;-;1;1;1;-;-;1;-;1;-;1;-;-;1;1;1;-;-;1;-;2;-;-;1;1;1;-;-;1;1;-;-;-;"/>
  <p:tag name="CHARTSTRINGSTD" val="25 1 0"/>
  <p:tag name="CHARTSTRINGREV" val="0 1 25"/>
  <p:tag name="CHARTSTRINGSTDPER" val="0.961538461538462 0.0384615384615385 0"/>
  <p:tag name="CHARTSTRINGREVPER" val="0 0.0384615384615385 0.961538461538462"/>
  <p:tag name="ANONYMOUSTEMP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1C55BCD87E8484B9C15A09B12F170A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Feature statements..."/>
  <p:tag name="ANSWERSALIAS" val="Positive|smicln|Neutral|smicln|Negative"/>
  <p:tag name="SLIDEORDER" val="2"/>
  <p:tag name="SLIDEGUID" val="220B1797E559402D8C378838A9EC43C8"/>
  <p:tag name="VALUES" val="Incorrect|smicln|Correct|smicln|Incorrect"/>
  <p:tag name="RESPONSESGATHERED" val="True"/>
  <p:tag name="TOTALRESPONSES" val="38"/>
  <p:tag name="RESPONSECOUNT" val="38"/>
  <p:tag name="SLICED" val="False"/>
  <p:tag name="RESPONSES" val="-;2;3;-;2;2;1;2;2;2;1;-;2;2;3;2;3;1;-;-;2;-;2;-;-;2;-;2;2;3;1;2;3;2;2;1;-;2;1;-;2;-;2;1;2;2;2;-;2;-;-;2;-;1;"/>
  <p:tag name="CHARTSTRINGSTD" val="8 25 5"/>
  <p:tag name="CHARTSTRINGREV" val="5 25 8"/>
  <p:tag name="CHARTSTRINGSTDPER" val="0.210526315789474 0.657894736842105 0.131578947368421"/>
  <p:tag name="CHARTSTRINGREVPER" val="0.131578947368421 0.657894736842105 0.210526315789474"/>
  <p:tag name="ANONYMOUSTEMP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1013B6EC84446DAAC5FE17E01F0FE2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rospect objections ..."/>
  <p:tag name="ANSWERSALIAS" val="Positive|smicln|Neutral|smicln|Negative"/>
  <p:tag name="SLIDEORDER" val="2"/>
  <p:tag name="SLIDEGUID" val="7F027355AF394F8E8A8CFA8401DF3F9E"/>
  <p:tag name="VALUES" val="Incorrect|smicln|Incorrect|smicln|Correct"/>
  <p:tag name="RESPONSESGATHERED" val="True"/>
  <p:tag name="TOTALRESPONSES" val="34"/>
  <p:tag name="RESPONSECOUNT" val="34"/>
  <p:tag name="SLICED" val="False"/>
  <p:tag name="RESPONSES" val="-;1;1;1;3;-;1;2;3;1;-;3;3;-;1;1;2;1;-;1;1;-;2;3;-;-;1;1;3;1;-;-;-;1;1;1;3;3;-;1;-;-;-;-;1;-;1;1;2;1;-;-;3;-;"/>
  <p:tag name="CHARTSTRINGSTD" val="21 4 9"/>
  <p:tag name="CHARTSTRINGREV" val="9 4 21"/>
  <p:tag name="CHARTSTRINGSTDPER" val="0.617647058823529 0.117647058823529 0.264705882352941"/>
  <p:tag name="CHARTSTRINGREVPER" val="0.264705882352941 0.117647058823529 0.617647058823529"/>
  <p:tag name="ANONYMOUSTEMP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B17572347E24EF5B7034D0751EDB2D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dvantage statements ..."/>
  <p:tag name="ANSWERSALIAS" val="Positive|smicln|Neutral|smicln|Negative"/>
  <p:tag name="SLIDEORDER" val="2"/>
  <p:tag name="SLIDEGUID" val="96D0CAFBD9524002A514A3ACBE3B93AD"/>
  <p:tag name="VALUES" val="Incorrect|smicln|Correct|smicln|Incorrect"/>
  <p:tag name="RESPONSESGATHERED" val="True"/>
  <p:tag name="TOTALRESPONSES" val="32"/>
  <p:tag name="RESPONSECOUNT" val="32"/>
  <p:tag name="SLICED" val="False"/>
  <p:tag name="RESPONSES" val="1;2;-;-;-;2;-;1;1;1;-;1;-;1;1;1;1;-;-;-;1;1;1;-;2;-;1;1;1;-;1;1;1;2;-;1;1;1;-;1;1;-;-;-;2;1;1;-;-;-;-;-;1;1;"/>
  <p:tag name="CHARTSTRINGSTD" val="27 5 0"/>
  <p:tag name="CHARTSTRINGREV" val="0 5 27"/>
  <p:tag name="CHARTSTRINGSTDPER" val="0.84375 0.15625 0"/>
  <p:tag name="CHARTSTRINGREVPER" val="0 0.15625 0.84375"/>
  <p:tag name="ANONYMOUSTEMP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55C7DD0762A4DECBD11416E5CDC967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Benefit statements ..."/>
  <p:tag name="ANSWERSALIAS" val="Positive|smicln|Neutral|smicln|Negative"/>
  <p:tag name="SLIDEORDER" val="2"/>
  <p:tag name="SLIDEGUID" val="AAA6D0FC442F4E1FB32450610E9F0ACB"/>
  <p:tag name="VALUES" val="Correct|smicln|Incorrect|smicln|Incorrect"/>
  <p:tag name="RESPONSESGATHERED" val="True"/>
  <p:tag name="TOTALRESPONSES" val="30"/>
  <p:tag name="RESPONSECOUNT" val="30"/>
  <p:tag name="SLICED" val="False"/>
  <p:tag name="RESPONSES" val="1;2;-;1;1;1;-;1;-;1;1;-;1;-;-;-;1;1;-;-;1;-;1;1;-;1;1;1;-;-;1;1;-;1;-;1;-;-;1;1;-;2;-;2;-;1;1;-;1;-;-;1;-;1;"/>
  <p:tag name="CHARTSTRINGSTD" val="27 3 0"/>
  <p:tag name="CHARTSTRINGREV" val="0 3 27"/>
  <p:tag name="CHARTSTRINGSTDPER" val="0.9 0.1 0"/>
  <p:tag name="CHARTSTRINGREVPER" val="0 0.1 0.9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5"/>
  <p:tag name="FONTSIZE" val="32"/>
  <p:tag name="BULLETTYPE" val="ppBulletArabicPeriod"/>
  <p:tag name="ANSWERTEXT" val="Positive&#10;Neutral&#10;Negativ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AFD510B8B3A47B6A95066FB7CCEF3DB"/>
  <p:tag name="SLIDEID" val="EAFD510B8B3A47B6A95066FB7CCEF3D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Opening Benefits statements..."/>
  <p:tag name="ANSWERSALIAS" val="Positive|smicln|Neutral|smicln|Negative"/>
  <p:tag name="VALUES" val="Incorrect|smicln|Correct|smicln|Incorrect"/>
  <p:tag name="RESPONSESGATHERED" val="True"/>
  <p:tag name="TOTALRESPONSES" val="31"/>
  <p:tag name="RESPONSECOUNT" val="31"/>
  <p:tag name="SLICED" val="False"/>
  <p:tag name="RESPONSES" val="2;3;3;2;1;3;1;2;1;2;2;2;2;1;2;2;2;1;2;2;1;1;2;1;2;2;1;2;1;1;2;"/>
  <p:tag name="CHARTSTRINGSTD" val="11 17 3"/>
  <p:tag name="CHARTSTRINGREV" val="3 17 11"/>
  <p:tag name="CHARTSTRINGSTDPER" val="0.354838709677419 0.548387096774194 0.0967741935483871"/>
  <p:tag name="CHARTSTRINGREVPER" val="0.0967741935483871 0.548387096774194 0.354838709677419"/>
  <p:tag name="ANONYMOUSTEMP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62746</TotalTime>
  <Words>786</Words>
  <Application>Microsoft Office PowerPoint</Application>
  <PresentationFormat>On-screen Show (4:3)</PresentationFormat>
  <Paragraphs>225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Chart</vt:lpstr>
      <vt:lpstr>B2B Sales Effectiveness &amp; Efficiency - building a scalable sales organization</vt:lpstr>
      <vt:lpstr>Characteristics of a well run and scalable function</vt:lpstr>
      <vt:lpstr>Sales scalability</vt:lpstr>
      <vt:lpstr>Accountability</vt:lpstr>
      <vt:lpstr>Sales hostage situations</vt:lpstr>
      <vt:lpstr>Two Accountability models</vt:lpstr>
      <vt:lpstr>Level 3 Selling</vt:lpstr>
      <vt:lpstr>Opening Benefits statements...</vt:lpstr>
      <vt:lpstr>Situation statements ...</vt:lpstr>
      <vt:lpstr>Problem statements ...</vt:lpstr>
      <vt:lpstr>Closing statements ...</vt:lpstr>
      <vt:lpstr>Personal questions ...</vt:lpstr>
      <vt:lpstr>Implication questions ...</vt:lpstr>
      <vt:lpstr>Needs/Payoff questions ...</vt:lpstr>
      <vt:lpstr>Feature statements...</vt:lpstr>
      <vt:lpstr>Prospect objections ...</vt:lpstr>
      <vt:lpstr>Advantage statements ...</vt:lpstr>
      <vt:lpstr>Benefit statements ...</vt:lpstr>
      <vt:lpstr>Which statements help in larger sales? </vt:lpstr>
      <vt:lpstr>Process</vt:lpstr>
      <vt:lpstr>Content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</dc:creator>
  <cp:lastModifiedBy>Phil</cp:lastModifiedBy>
  <cp:revision>698</cp:revision>
  <cp:lastPrinted>2015-10-19T21:30:52Z</cp:lastPrinted>
  <dcterms:created xsi:type="dcterms:W3CDTF">2010-11-24T14:33:23Z</dcterms:created>
  <dcterms:modified xsi:type="dcterms:W3CDTF">2015-11-06T20:43:57Z</dcterms:modified>
</cp:coreProperties>
</file>